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7"/>
  </p:notesMasterIdLst>
  <p:handoutMasterIdLst>
    <p:handoutMasterId r:id="rId18"/>
  </p:handoutMasterIdLst>
  <p:sldIdLst>
    <p:sldId id="314" r:id="rId5"/>
    <p:sldId id="315" r:id="rId6"/>
    <p:sldId id="316" r:id="rId7"/>
    <p:sldId id="317" r:id="rId8"/>
    <p:sldId id="318" r:id="rId9"/>
    <p:sldId id="319" r:id="rId10"/>
    <p:sldId id="320" r:id="rId11"/>
    <p:sldId id="321" r:id="rId12"/>
    <p:sldId id="322" r:id="rId13"/>
    <p:sldId id="323" r:id="rId14"/>
    <p:sldId id="324" r:id="rId15"/>
    <p:sldId id="3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BCB61E-2F63-480F-BFBA-2B11CAA4A692}" v="17" dt="2025-04-10T13:00:16.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88" autoAdjust="0"/>
  </p:normalViewPr>
  <p:slideViewPr>
    <p:cSldViewPr snapToGrid="0">
      <p:cViewPr varScale="1">
        <p:scale>
          <a:sx n="85" d="100"/>
          <a:sy n="85" d="100"/>
        </p:scale>
        <p:origin x="547" y="53"/>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il pansara" userId="bcb8c8736063ce4c" providerId="LiveId" clId="{3BBCB61E-2F63-480F-BFBA-2B11CAA4A692}"/>
    <pc:docChg chg="undo custSel addSld delSld modSld">
      <pc:chgData name="kenil pansara" userId="bcb8c8736063ce4c" providerId="LiveId" clId="{3BBCB61E-2F63-480F-BFBA-2B11CAA4A692}" dt="2025-04-10T13:02:41.409" v="263" actId="1076"/>
      <pc:docMkLst>
        <pc:docMk/>
      </pc:docMkLst>
      <pc:sldChg chg="addSp delSp modSp mod modClrScheme chgLayout">
        <pc:chgData name="kenil pansara" userId="bcb8c8736063ce4c" providerId="LiveId" clId="{3BBCB61E-2F63-480F-BFBA-2B11CAA4A692}" dt="2025-04-10T13:02:41.409" v="263" actId="1076"/>
        <pc:sldMkLst>
          <pc:docMk/>
          <pc:sldMk cId="2149261472" sldId="323"/>
        </pc:sldMkLst>
        <pc:spChg chg="del mod">
          <ac:chgData name="kenil pansara" userId="bcb8c8736063ce4c" providerId="LiveId" clId="{3BBCB61E-2F63-480F-BFBA-2B11CAA4A692}" dt="2025-04-10T12:22:31.020" v="4" actId="478"/>
          <ac:spMkLst>
            <pc:docMk/>
            <pc:sldMk cId="2149261472" sldId="323"/>
            <ac:spMk id="2" creationId="{8ED62B2F-534F-A196-1186-33D282CE3C7F}"/>
          </ac:spMkLst>
        </pc:spChg>
        <pc:spChg chg="del">
          <ac:chgData name="kenil pansara" userId="bcb8c8736063ce4c" providerId="LiveId" clId="{3BBCB61E-2F63-480F-BFBA-2B11CAA4A692}" dt="2025-04-10T12:22:37.985" v="6" actId="478"/>
          <ac:spMkLst>
            <pc:docMk/>
            <pc:sldMk cId="2149261472" sldId="323"/>
            <ac:spMk id="3" creationId="{93C71586-1388-197C-1294-83D4DD85293E}"/>
          </ac:spMkLst>
        </pc:spChg>
        <pc:spChg chg="mod ord">
          <ac:chgData name="kenil pansara" userId="bcb8c8736063ce4c" providerId="LiveId" clId="{3BBCB61E-2F63-480F-BFBA-2B11CAA4A692}" dt="2025-04-10T12:23:05.181" v="10" actId="700"/>
          <ac:spMkLst>
            <pc:docMk/>
            <pc:sldMk cId="2149261472" sldId="323"/>
            <ac:spMk id="5" creationId="{0FF6EF25-1A43-B685-800B-85D36602EF9F}"/>
          </ac:spMkLst>
        </pc:spChg>
        <pc:spChg chg="add del mod">
          <ac:chgData name="kenil pansara" userId="bcb8c8736063ce4c" providerId="LiveId" clId="{3BBCB61E-2F63-480F-BFBA-2B11CAA4A692}" dt="2025-04-10T12:22:34.276" v="5" actId="478"/>
          <ac:spMkLst>
            <pc:docMk/>
            <pc:sldMk cId="2149261472" sldId="323"/>
            <ac:spMk id="7" creationId="{E8942FC6-F032-E721-F4B3-1939598A43B0}"/>
          </ac:spMkLst>
        </pc:spChg>
        <pc:spChg chg="add del mod">
          <ac:chgData name="kenil pansara" userId="bcb8c8736063ce4c" providerId="LiveId" clId="{3BBCB61E-2F63-480F-BFBA-2B11CAA4A692}" dt="2025-04-10T12:22:39.780" v="7" actId="478"/>
          <ac:spMkLst>
            <pc:docMk/>
            <pc:sldMk cId="2149261472" sldId="323"/>
            <ac:spMk id="9" creationId="{E705811B-02EB-80C2-DBA3-6FB9DCEA8430}"/>
          </ac:spMkLst>
        </pc:spChg>
        <pc:spChg chg="add del mod">
          <ac:chgData name="kenil pansara" userId="bcb8c8736063ce4c" providerId="LiveId" clId="{3BBCB61E-2F63-480F-BFBA-2B11CAA4A692}" dt="2025-04-10T12:22:48.430" v="9" actId="478"/>
          <ac:spMkLst>
            <pc:docMk/>
            <pc:sldMk cId="2149261472" sldId="323"/>
            <ac:spMk id="11" creationId="{1ABC2720-B01E-7460-9CD5-0067BDEBE8C9}"/>
          </ac:spMkLst>
        </pc:spChg>
        <pc:spChg chg="add del mod ord">
          <ac:chgData name="kenil pansara" userId="bcb8c8736063ce4c" providerId="LiveId" clId="{3BBCB61E-2F63-480F-BFBA-2B11CAA4A692}" dt="2025-04-10T12:46:53.848" v="148" actId="1076"/>
          <ac:spMkLst>
            <pc:docMk/>
            <pc:sldMk cId="2149261472" sldId="323"/>
            <ac:spMk id="12" creationId="{ECD9F603-EC81-0060-3A93-6FD65FCEC817}"/>
          </ac:spMkLst>
        </pc:spChg>
        <pc:spChg chg="add del mod ord">
          <ac:chgData name="kenil pansara" userId="bcb8c8736063ce4c" providerId="LiveId" clId="{3BBCB61E-2F63-480F-BFBA-2B11CAA4A692}" dt="2025-04-10T12:27:13.509" v="74" actId="478"/>
          <ac:spMkLst>
            <pc:docMk/>
            <pc:sldMk cId="2149261472" sldId="323"/>
            <ac:spMk id="13" creationId="{B91AFD72-CFD9-0EC6-CAF5-8CA46602282F}"/>
          </ac:spMkLst>
        </pc:spChg>
        <pc:spChg chg="add del">
          <ac:chgData name="kenil pansara" userId="bcb8c8736063ce4c" providerId="LiveId" clId="{3BBCB61E-2F63-480F-BFBA-2B11CAA4A692}" dt="2025-04-10T12:25:35.880" v="61" actId="22"/>
          <ac:spMkLst>
            <pc:docMk/>
            <pc:sldMk cId="2149261472" sldId="323"/>
            <ac:spMk id="15" creationId="{1B3413EB-D3BC-1343-2627-E965BCBA1194}"/>
          </ac:spMkLst>
        </pc:spChg>
        <pc:spChg chg="add del">
          <ac:chgData name="kenil pansara" userId="bcb8c8736063ce4c" providerId="LiveId" clId="{3BBCB61E-2F63-480F-BFBA-2B11CAA4A692}" dt="2025-04-10T12:26:16.349" v="73" actId="11529"/>
          <ac:spMkLst>
            <pc:docMk/>
            <pc:sldMk cId="2149261472" sldId="323"/>
            <ac:spMk id="16" creationId="{BCD947A4-D380-691E-0EF7-671D124D7A74}"/>
          </ac:spMkLst>
        </pc:spChg>
        <pc:spChg chg="add mod">
          <ac:chgData name="kenil pansara" userId="bcb8c8736063ce4c" providerId="LiveId" clId="{3BBCB61E-2F63-480F-BFBA-2B11CAA4A692}" dt="2025-04-10T13:00:25.126" v="239" actId="1076"/>
          <ac:spMkLst>
            <pc:docMk/>
            <pc:sldMk cId="2149261472" sldId="323"/>
            <ac:spMk id="17" creationId="{72E2E883-FBEF-AF10-A14C-C71643036BCB}"/>
          </ac:spMkLst>
        </pc:spChg>
        <pc:spChg chg="add mod">
          <ac:chgData name="kenil pansara" userId="bcb8c8736063ce4c" providerId="LiveId" clId="{3BBCB61E-2F63-480F-BFBA-2B11CAA4A692}" dt="2025-04-10T12:27:36.043" v="78"/>
          <ac:spMkLst>
            <pc:docMk/>
            <pc:sldMk cId="2149261472" sldId="323"/>
            <ac:spMk id="18" creationId="{9E628BA9-CCE8-FE62-47BE-39742AD97A13}"/>
          </ac:spMkLst>
        </pc:spChg>
        <pc:spChg chg="add mod">
          <ac:chgData name="kenil pansara" userId="bcb8c8736063ce4c" providerId="LiveId" clId="{3BBCB61E-2F63-480F-BFBA-2B11CAA4A692}" dt="2025-04-10T13:00:37.034" v="241" actId="1076"/>
          <ac:spMkLst>
            <pc:docMk/>
            <pc:sldMk cId="2149261472" sldId="323"/>
            <ac:spMk id="21" creationId="{BB2365D7-1F0F-3198-0EE3-C2D0FCEB340D}"/>
          </ac:spMkLst>
        </pc:spChg>
        <pc:spChg chg="add mod">
          <ac:chgData name="kenil pansara" userId="bcb8c8736063ce4c" providerId="LiveId" clId="{3BBCB61E-2F63-480F-BFBA-2B11CAA4A692}" dt="2025-04-10T13:02:27.218" v="261" actId="1076"/>
          <ac:spMkLst>
            <pc:docMk/>
            <pc:sldMk cId="2149261472" sldId="323"/>
            <ac:spMk id="24" creationId="{83D2F471-A557-D169-5AD1-510E6EB1A331}"/>
          </ac:spMkLst>
        </pc:spChg>
        <pc:spChg chg="add mod">
          <ac:chgData name="kenil pansara" userId="bcb8c8736063ce4c" providerId="LiveId" clId="{3BBCB61E-2F63-480F-BFBA-2B11CAA4A692}" dt="2025-04-10T13:02:33.234" v="262" actId="1076"/>
          <ac:spMkLst>
            <pc:docMk/>
            <pc:sldMk cId="2149261472" sldId="323"/>
            <ac:spMk id="29" creationId="{DD0E6CEA-9B58-B60C-5F18-1A4AB5808A9D}"/>
          </ac:spMkLst>
        </pc:spChg>
        <pc:spChg chg="add del mod">
          <ac:chgData name="kenil pansara" userId="bcb8c8736063ce4c" providerId="LiveId" clId="{3BBCB61E-2F63-480F-BFBA-2B11CAA4A692}" dt="2025-04-10T13:02:41.409" v="263" actId="1076"/>
          <ac:spMkLst>
            <pc:docMk/>
            <pc:sldMk cId="2149261472" sldId="323"/>
            <ac:spMk id="32" creationId="{B05FBD96-3B01-282F-E0EC-BC427988EEF0}"/>
          </ac:spMkLst>
        </pc:spChg>
        <pc:graphicFrameChg chg="del mod">
          <ac:chgData name="kenil pansara" userId="bcb8c8736063ce4c" providerId="LiveId" clId="{3BBCB61E-2F63-480F-BFBA-2B11CAA4A692}" dt="2025-04-10T12:22:46.096" v="8" actId="478"/>
          <ac:graphicFrameMkLst>
            <pc:docMk/>
            <pc:sldMk cId="2149261472" sldId="323"/>
            <ac:graphicFrameMk id="6" creationId="{2EE5D6E7-8306-54E8-220A-099D3B755FFE}"/>
          </ac:graphicFrameMkLst>
        </pc:graphicFrameChg>
        <pc:picChg chg="add mod modCrop">
          <ac:chgData name="kenil pansara" userId="bcb8c8736063ce4c" providerId="LiveId" clId="{3BBCB61E-2F63-480F-BFBA-2B11CAA4A692}" dt="2025-04-10T13:01:13.415" v="247" actId="732"/>
          <ac:picMkLst>
            <pc:docMk/>
            <pc:sldMk cId="2149261472" sldId="323"/>
            <ac:picMk id="20" creationId="{6BCAEBE0-C89B-6DB6-6999-D2B0BC361F32}"/>
          </ac:picMkLst>
        </pc:picChg>
        <pc:picChg chg="add mod">
          <ac:chgData name="kenil pansara" userId="bcb8c8736063ce4c" providerId="LiveId" clId="{3BBCB61E-2F63-480F-BFBA-2B11CAA4A692}" dt="2025-04-10T13:00:54.859" v="245" actId="1076"/>
          <ac:picMkLst>
            <pc:docMk/>
            <pc:sldMk cId="2149261472" sldId="323"/>
            <ac:picMk id="23" creationId="{C328D443-975D-C1C1-F564-114BD823024D}"/>
          </ac:picMkLst>
        </pc:picChg>
        <pc:picChg chg="add mod">
          <ac:chgData name="kenil pansara" userId="bcb8c8736063ce4c" providerId="LiveId" clId="{3BBCB61E-2F63-480F-BFBA-2B11CAA4A692}" dt="2025-04-10T13:01:26.987" v="249" actId="14100"/>
          <ac:picMkLst>
            <pc:docMk/>
            <pc:sldMk cId="2149261472" sldId="323"/>
            <ac:picMk id="26" creationId="{2A614E89-BCC0-0451-D124-FA7F6E62367F}"/>
          </ac:picMkLst>
        </pc:picChg>
        <pc:picChg chg="add del">
          <ac:chgData name="kenil pansara" userId="bcb8c8736063ce4c" providerId="LiveId" clId="{3BBCB61E-2F63-480F-BFBA-2B11CAA4A692}" dt="2025-04-10T12:56:51.077" v="195" actId="22"/>
          <ac:picMkLst>
            <pc:docMk/>
            <pc:sldMk cId="2149261472" sldId="323"/>
            <ac:picMk id="28" creationId="{AE35BE89-93E1-A786-E729-806C729AE046}"/>
          </ac:picMkLst>
        </pc:picChg>
        <pc:picChg chg="add mod modCrop">
          <ac:chgData name="kenil pansara" userId="bcb8c8736063ce4c" providerId="LiveId" clId="{3BBCB61E-2F63-480F-BFBA-2B11CAA4A692}" dt="2025-04-10T13:01:33.475" v="251" actId="14100"/>
          <ac:picMkLst>
            <pc:docMk/>
            <pc:sldMk cId="2149261472" sldId="323"/>
            <ac:picMk id="31" creationId="{5E44FA9C-69EC-4B82-7FB8-F0CD6CBBBE76}"/>
          </ac:picMkLst>
        </pc:picChg>
      </pc:sldChg>
      <pc:sldChg chg="del">
        <pc:chgData name="kenil pansara" userId="bcb8c8736063ce4c" providerId="LiveId" clId="{3BBCB61E-2F63-480F-BFBA-2B11CAA4A692}" dt="2025-04-10T12:33:23.097" v="105" actId="47"/>
        <pc:sldMkLst>
          <pc:docMk/>
          <pc:sldMk cId="2323500703" sldId="325"/>
        </pc:sldMkLst>
      </pc:sldChg>
      <pc:sldChg chg="new del">
        <pc:chgData name="kenil pansara" userId="bcb8c8736063ce4c" providerId="LiveId" clId="{3BBCB61E-2F63-480F-BFBA-2B11CAA4A692}" dt="2025-04-10T12:27:20.994" v="76" actId="47"/>
        <pc:sldMkLst>
          <pc:docMk/>
          <pc:sldMk cId="421182860" sldId="32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4/10/2025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2586565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31.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687736" y="1023457"/>
            <a:ext cx="5942202" cy="5427677"/>
          </a:xfrm>
        </p:spPr>
        <p:txBody>
          <a:bodyPr>
            <a:normAutofit fontScale="90000"/>
          </a:bodyPr>
          <a:lstStyle/>
          <a:p>
            <a:pPr algn="r"/>
            <a:r>
              <a:rPr lang="en-US" dirty="0">
                <a:latin typeface="Times New Roman" panose="02020603050405020304" pitchFamily="18" charset="0"/>
                <a:cs typeface="Times New Roman" panose="02020603050405020304" pitchFamily="18" charset="0"/>
              </a:rPr>
              <a:t>Earthquake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prediction</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team :</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kenil pansara</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Vaibhavi jantralwala</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krishna patel</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trainer : rohit bhaduriya</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date : 11 April , 2025</a:t>
            </a:r>
            <a:br>
              <a:rPr lang="en-US" sz="2200" dirty="0">
                <a:latin typeface="Times New Roman" panose="02020603050405020304" pitchFamily="18" charset="0"/>
                <a:cs typeface="Times New Roman" panose="02020603050405020304" pitchFamily="18" charset="0"/>
              </a:rPr>
            </a:br>
            <a:br>
              <a:rPr lang="en-US" sz="2200" dirty="0"/>
            </a:br>
            <a:endParaRPr lang="en-US" sz="2200" dirty="0"/>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CD9F603-EC81-0060-3A93-6FD65FCEC817}"/>
              </a:ext>
            </a:extLst>
          </p:cNvPr>
          <p:cNvSpPr>
            <a:spLocks noGrp="1"/>
          </p:cNvSpPr>
          <p:nvPr>
            <p:ph type="title"/>
          </p:nvPr>
        </p:nvSpPr>
        <p:spPr>
          <a:xfrm>
            <a:off x="914400" y="861552"/>
            <a:ext cx="6840071" cy="1029247"/>
          </a:xfrm>
        </p:spPr>
        <p:txBody>
          <a:bodyPr>
            <a:normAutofit/>
          </a:bodyPr>
          <a:lstStyle/>
          <a:p>
            <a:r>
              <a:rPr lang="en-US" sz="3600" b="1" dirty="0">
                <a:latin typeface="Times New Roman" panose="02020603050405020304" pitchFamily="18" charset="0"/>
                <a:cs typeface="Times New Roman" panose="02020603050405020304" pitchFamily="18" charset="0"/>
              </a:rPr>
              <a:t>Accuracy of the model</a:t>
            </a:r>
            <a:endParaRPr lang="en-IN" sz="40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p:txBody>
          <a:bodyPr/>
          <a:lstStyle/>
          <a:p>
            <a:fld id="{B5CEABB6-07DC-46E8-9B57-56EC44A396E5}" type="slidenum">
              <a:rPr lang="en-US" smtClean="0"/>
              <a:pPr/>
              <a:t>10</a:t>
            </a:fld>
            <a:endParaRPr lang="en-US" dirty="0"/>
          </a:p>
        </p:txBody>
      </p:sp>
      <p:sp>
        <p:nvSpPr>
          <p:cNvPr id="17" name="TextBox 16">
            <a:extLst>
              <a:ext uri="{FF2B5EF4-FFF2-40B4-BE49-F238E27FC236}">
                <a16:creationId xmlns:a16="http://schemas.microsoft.com/office/drawing/2014/main" id="{72E2E883-FBEF-AF10-A14C-C71643036BCB}"/>
              </a:ext>
            </a:extLst>
          </p:cNvPr>
          <p:cNvSpPr txBox="1"/>
          <p:nvPr/>
        </p:nvSpPr>
        <p:spPr>
          <a:xfrm>
            <a:off x="1142383" y="2217935"/>
            <a:ext cx="6203577" cy="1200329"/>
          </a:xfrm>
          <a:prstGeom prst="rect">
            <a:avLst/>
          </a:prstGeom>
          <a:noFill/>
        </p:spPr>
        <p:txBody>
          <a:bodyPr wrap="square" rtlCol="0">
            <a:spAutoFit/>
          </a:bodyPr>
          <a:lstStyle/>
          <a:p>
            <a:pPr marL="400050" indent="-400050">
              <a:buSzPct val="100000"/>
              <a:buFont typeface="+mj-lt"/>
              <a:buAutoNum type="romanUcPeriod"/>
            </a:pP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Decision Tree Classifier </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has an accuracy of </a:t>
            </a: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88.07%</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00050" indent="-400050">
              <a:buSzPct val="100000"/>
              <a:buFont typeface="+mj-lt"/>
              <a:buAutoNum type="romanUcPeriod"/>
            </a:pP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KNN </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has an accuracy of </a:t>
            </a: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89.23%</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400050" indent="-400050">
              <a:buSzPct val="100000"/>
              <a:buFont typeface="+mj-lt"/>
              <a:buAutoNum type="romanUcPeriod"/>
            </a:pP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Random Forest Classifier </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has an accuracy of </a:t>
            </a: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91.15%</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400050" indent="-400050">
              <a:buSzPct val="100000"/>
              <a:buFont typeface="+mj-lt"/>
              <a:buAutoNum type="romanUcPeriod"/>
            </a:pP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Gradient Boosting Algorithm </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has an accuracy of </a:t>
            </a: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92.69%</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6BCAEBE0-C89B-6DB6-6999-D2B0BC361F3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r="12382" b="2125"/>
          <a:stretch/>
        </p:blipFill>
        <p:spPr>
          <a:xfrm>
            <a:off x="8009348" y="3938557"/>
            <a:ext cx="3357668" cy="1601141"/>
          </a:xfrm>
          <a:prstGeom prst="rect">
            <a:avLst/>
          </a:prstGeom>
        </p:spPr>
      </p:pic>
      <p:sp>
        <p:nvSpPr>
          <p:cNvPr id="21" name="TextBox 20">
            <a:extLst>
              <a:ext uri="{FF2B5EF4-FFF2-40B4-BE49-F238E27FC236}">
                <a16:creationId xmlns:a16="http://schemas.microsoft.com/office/drawing/2014/main" id="{BB2365D7-1F0F-3198-0EE3-C2D0FCEB340D}"/>
              </a:ext>
            </a:extLst>
          </p:cNvPr>
          <p:cNvSpPr txBox="1"/>
          <p:nvPr/>
        </p:nvSpPr>
        <p:spPr>
          <a:xfrm>
            <a:off x="9550965" y="3359401"/>
            <a:ext cx="27443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a:t>
            </a:r>
            <a:endParaRPr lang="en-IN" b="1"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C328D443-975D-C1C1-F564-114BD823024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8009348" y="1827859"/>
            <a:ext cx="3357668" cy="1601141"/>
          </a:xfrm>
          <a:prstGeom prst="rect">
            <a:avLst/>
          </a:prstGeom>
        </p:spPr>
      </p:pic>
      <p:sp>
        <p:nvSpPr>
          <p:cNvPr id="24" name="TextBox 23">
            <a:extLst>
              <a:ext uri="{FF2B5EF4-FFF2-40B4-BE49-F238E27FC236}">
                <a16:creationId xmlns:a16="http://schemas.microsoft.com/office/drawing/2014/main" id="{83D2F471-A557-D169-5AD1-510E6EB1A331}"/>
              </a:ext>
            </a:extLst>
          </p:cNvPr>
          <p:cNvSpPr txBox="1"/>
          <p:nvPr/>
        </p:nvSpPr>
        <p:spPr>
          <a:xfrm>
            <a:off x="9550965" y="5523643"/>
            <a:ext cx="36420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II</a:t>
            </a:r>
            <a:endParaRPr lang="en-IN" b="1"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2A614E89-BCC0-0451-D124-FA7F6E62367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tretch>
            <a:fillRect/>
          </a:stretch>
        </p:blipFill>
        <p:spPr>
          <a:xfrm>
            <a:off x="4692407" y="3938556"/>
            <a:ext cx="3195825" cy="1601141"/>
          </a:xfrm>
          <a:prstGeom prst="rect">
            <a:avLst/>
          </a:prstGeom>
        </p:spPr>
      </p:pic>
      <p:sp>
        <p:nvSpPr>
          <p:cNvPr id="29" name="TextBox 28">
            <a:extLst>
              <a:ext uri="{FF2B5EF4-FFF2-40B4-BE49-F238E27FC236}">
                <a16:creationId xmlns:a16="http://schemas.microsoft.com/office/drawing/2014/main" id="{DD0E6CEA-9B58-B60C-5F18-1A4AB5808A9D}"/>
              </a:ext>
            </a:extLst>
          </p:cNvPr>
          <p:cNvSpPr txBox="1"/>
          <p:nvPr/>
        </p:nvSpPr>
        <p:spPr>
          <a:xfrm>
            <a:off x="6137919" y="5523643"/>
            <a:ext cx="45397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III</a:t>
            </a:r>
            <a:endParaRPr lang="en-IN" b="1"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5E44FA9C-69EC-4B82-7FB8-F0CD6CBBBE76}"/>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Lst>
          </a:blip>
          <a:srcRect r="4387"/>
          <a:stretch/>
        </p:blipFill>
        <p:spPr>
          <a:xfrm>
            <a:off x="1142383" y="3938556"/>
            <a:ext cx="3331824" cy="1601140"/>
          </a:xfrm>
          <a:prstGeom prst="rect">
            <a:avLst/>
          </a:prstGeom>
        </p:spPr>
      </p:pic>
      <p:sp>
        <p:nvSpPr>
          <p:cNvPr id="32" name="TextBox 31">
            <a:extLst>
              <a:ext uri="{FF2B5EF4-FFF2-40B4-BE49-F238E27FC236}">
                <a16:creationId xmlns:a16="http://schemas.microsoft.com/office/drawing/2014/main" id="{B05FBD96-3B01-282F-E0EC-BC427988EEF0}"/>
              </a:ext>
            </a:extLst>
          </p:cNvPr>
          <p:cNvSpPr txBox="1"/>
          <p:nvPr/>
        </p:nvSpPr>
        <p:spPr>
          <a:xfrm>
            <a:off x="2737697" y="5523643"/>
            <a:ext cx="441146"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IV</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26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891990" y="434226"/>
            <a:ext cx="9524998" cy="1050626"/>
          </a:xfrm>
        </p:spPr>
        <p:txBody>
          <a:bodyPr>
            <a:normAutofit/>
          </a:bodyPr>
          <a:lstStyle/>
          <a:p>
            <a:r>
              <a:rPr lang="en-US" sz="2400" dirty="0">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914399" y="1350628"/>
            <a:ext cx="8867164" cy="4586532"/>
          </a:xfrm>
        </p:spPr>
        <p:txBody>
          <a:bodyPr>
            <a:normAutofit/>
          </a:bodyPr>
          <a:lstStyle/>
          <a:p>
            <a:r>
              <a:rPr lang="en-US" sz="2400" dirty="0">
                <a:latin typeface="Times New Roman" panose="02020603050405020304" pitchFamily="18" charset="0"/>
                <a:cs typeface="Times New Roman" panose="02020603050405020304" pitchFamily="18" charset="0"/>
              </a:rPr>
              <a:t>We are pleased with the current performance, we recognize that there is always scope for improvement. Each team member has contributed their best efforts, and we believe that with more data and advanced techniques, the model can be refined further. We are committed to enhancing its accuracy and look forward to the opportunity to continue improving the model together in the future.</a:t>
            </a:r>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39840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 !!!</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335560" y="315533"/>
            <a:ext cx="7558480" cy="464643"/>
          </a:xfrm>
        </p:spPr>
        <p:txBody>
          <a:bodyPr>
            <a:normAutofit fontScale="90000"/>
          </a:bodyPr>
          <a:lstStyle/>
          <a:p>
            <a:r>
              <a:rPr lang="en-US" dirty="0">
                <a:latin typeface="Times New Roman" panose="02020603050405020304" pitchFamily="18" charset="0"/>
                <a:cs typeface="Times New Roman" panose="02020603050405020304" pitchFamily="18" charset="0"/>
              </a:rPr>
              <a:t>Insights About our project :</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402672" y="780176"/>
            <a:ext cx="6593746" cy="5762291"/>
          </a:xfrm>
        </p:spPr>
        <p:txBody>
          <a:bodyPr>
            <a:normAutofit/>
          </a:bodyPr>
          <a:lstStyle/>
          <a:p>
            <a:r>
              <a:rPr lang="en-US" b="1" dirty="0">
                <a:latin typeface="Times New Roman" panose="02020603050405020304" pitchFamily="18" charset="0"/>
                <a:cs typeface="Times New Roman" panose="02020603050405020304" pitchFamily="18" charset="0"/>
              </a:rPr>
              <a:t>What is an earthquake ?</a:t>
            </a:r>
          </a:p>
          <a:p>
            <a:r>
              <a:rPr lang="en-US" sz="1800" dirty="0">
                <a:latin typeface="Times New Roman" panose="02020603050405020304" pitchFamily="18" charset="0"/>
                <a:cs typeface="Times New Roman" panose="02020603050405020304" pitchFamily="18" charset="0"/>
              </a:rPr>
              <a:t>&gt;&gt;</a:t>
            </a: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 </a:t>
            </a:r>
            <a:r>
              <a:rPr lang="en-US" sz="1800" b="1" dirty="0">
                <a:latin typeface="Times New Roman" panose="02020603050405020304" pitchFamily="18" charset="0"/>
                <a:cs typeface="Times New Roman" panose="02020603050405020304" pitchFamily="18" charset="0"/>
              </a:rPr>
              <a:t>earthquake</a:t>
            </a:r>
            <a:r>
              <a:rPr lang="en-US" sz="1800" dirty="0">
                <a:latin typeface="Times New Roman" panose="02020603050405020304" pitchFamily="18" charset="0"/>
                <a:cs typeface="Times New Roman" panose="02020603050405020304" pitchFamily="18" charset="0"/>
              </a:rPr>
              <a:t> is the sudden shaking of the Earth's surface caused by the release of energy from within the Earth's crust. This energy release occurs when tectonic plates shift or when there's a sudden rupture along a fault line. The shaking can vary in intensity and can lead to serious damage to life, infrastructure, and the environment.</a:t>
            </a:r>
          </a:p>
          <a:p>
            <a:r>
              <a:rPr lang="en-US" b="1" dirty="0">
                <a:latin typeface="Times New Roman" panose="02020603050405020304" pitchFamily="18" charset="0"/>
                <a:cs typeface="Times New Roman" panose="02020603050405020304" pitchFamily="18" charset="0"/>
              </a:rPr>
              <a:t>Why is Earthquake Prediction Important ?</a:t>
            </a:r>
          </a:p>
          <a:p>
            <a:r>
              <a:rPr lang="en-US" dirty="0">
                <a:latin typeface="Times New Roman" panose="02020603050405020304" pitchFamily="18" charset="0"/>
                <a:cs typeface="Times New Roman" panose="02020603050405020304" pitchFamily="18" charset="0"/>
              </a:rPr>
              <a:t>&gt;&gt;</a:t>
            </a:r>
            <a:r>
              <a:rPr lang="en-US"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Earthquake prediction is crucial because it can </a:t>
            </a:r>
            <a:r>
              <a:rPr lang="en-US" sz="1800" b="1" dirty="0">
                <a:latin typeface="Times New Roman" panose="02020603050405020304" pitchFamily="18" charset="0"/>
                <a:cs typeface="Times New Roman" panose="02020603050405020304" pitchFamily="18" charset="0"/>
              </a:rPr>
              <a:t>save lives, reduce economic losses, and enhance preparedness</a:t>
            </a:r>
            <a:r>
              <a:rPr lang="en-US" sz="1800" dirty="0">
                <a:latin typeface="Times New Roman" panose="02020603050405020304" pitchFamily="18" charset="0"/>
                <a:cs typeface="Times New Roman" panose="02020603050405020304" pitchFamily="18" charset="0"/>
              </a:rPr>
              <a:t>. Unlike storms or floods, earthquakes strike </a:t>
            </a:r>
            <a:r>
              <a:rPr lang="en-US" sz="1800" b="1" dirty="0">
                <a:latin typeface="Times New Roman" panose="02020603050405020304" pitchFamily="18" charset="0"/>
                <a:cs typeface="Times New Roman" panose="02020603050405020304" pitchFamily="18" charset="0"/>
              </a:rPr>
              <a:t>without warning</a:t>
            </a:r>
            <a:r>
              <a:rPr lang="en-US" sz="1800" dirty="0">
                <a:latin typeface="Times New Roman" panose="02020603050405020304" pitchFamily="18" charset="0"/>
                <a:cs typeface="Times New Roman" panose="02020603050405020304" pitchFamily="18" charset="0"/>
              </a:rPr>
              <a:t>, often within seconds. Accurate predictions can help in </a:t>
            </a:r>
            <a:r>
              <a:rPr lang="en-US" sz="1800" b="1" dirty="0">
                <a:latin typeface="Times New Roman" panose="02020603050405020304" pitchFamily="18" charset="0"/>
                <a:cs typeface="Times New Roman" panose="02020603050405020304" pitchFamily="18" charset="0"/>
              </a:rPr>
              <a:t>early evacuation, disaster planning, and emergency response</a:t>
            </a:r>
            <a:r>
              <a:rPr lang="en-US" sz="1800" dirty="0">
                <a:latin typeface="Times New Roman" panose="02020603050405020304" pitchFamily="18" charset="0"/>
                <a:cs typeface="Times New Roman" panose="02020603050405020304" pitchFamily="18" charset="0"/>
              </a:rPr>
              <a:t>, especially in high-risk areas. This makes developing prediction models a top priority in disaster management.</a:t>
            </a: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81511" y="2139193"/>
            <a:ext cx="6853805" cy="4471332"/>
          </a:xfrm>
        </p:spPr>
        <p:txBody>
          <a:bodyPr>
            <a:normAutofit/>
          </a:bodyPr>
          <a:lstStyle/>
          <a:p>
            <a:r>
              <a:rPr lang="en-US" sz="2000" b="1" dirty="0">
                <a:latin typeface="Times New Roman" panose="02020603050405020304" pitchFamily="18" charset="0"/>
                <a:cs typeface="Times New Roman" panose="02020603050405020304" pitchFamily="18" charset="0"/>
              </a:rPr>
              <a:t>The Problem :</a:t>
            </a: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Earthquakes are sudden and devastating natural disasters that occur without warning, causing loss of life, property damage, and economic disruptions. Despite advancements in technology, </a:t>
            </a:r>
            <a:r>
              <a:rPr lang="en-US" sz="2000" b="1" dirty="0">
                <a:latin typeface="Times New Roman" panose="02020603050405020304" pitchFamily="18" charset="0"/>
                <a:cs typeface="Times New Roman" panose="02020603050405020304" pitchFamily="18" charset="0"/>
              </a:rPr>
              <a:t>accurate real-time prediction of earthquakes remains a major challenge</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US" sz="1800" dirty="0"/>
          </a:p>
        </p:txBody>
      </p:sp>
      <p:pic>
        <p:nvPicPr>
          <p:cNvPr id="14" name="Picture Placeholder 13">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l="20316" r="20316"/>
          <a:stretch/>
        </p:blipFill>
        <p:spPr>
          <a:xfrm>
            <a:off x="7214532" y="0"/>
            <a:ext cx="4977468" cy="6868160"/>
          </a:xfrm>
        </p:spPr>
      </p:pic>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5914238" y="1310638"/>
            <a:ext cx="5905849" cy="3261362"/>
          </a:xfrm>
        </p:spPr>
        <p:txBody>
          <a:bodyPr>
            <a:noAutofit/>
          </a:bodyPr>
          <a:lstStyle/>
          <a:p>
            <a:r>
              <a:rPr lang="en-US" sz="1800" b="1" dirty="0">
                <a:latin typeface="Times New Roman" panose="02020603050405020304" pitchFamily="18" charset="0"/>
                <a:cs typeface="Times New Roman" panose="02020603050405020304" pitchFamily="18" charset="0"/>
              </a:rPr>
              <a:t>Challenges in Earthquake Prediction :</a:t>
            </a:r>
            <a:br>
              <a:rPr lang="en-US" sz="1800" b="1" dirty="0">
                <a:latin typeface="Times New Roman" panose="02020603050405020304" pitchFamily="18" charset="0"/>
                <a:cs typeface="Times New Roman" panose="02020603050405020304" pitchFamily="18" charset="0"/>
              </a:rPr>
            </a:b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Lack of labeled data</a:t>
            </a:r>
            <a:r>
              <a:rPr lang="en-US" sz="1400" dirty="0">
                <a:latin typeface="Times New Roman" panose="02020603050405020304" pitchFamily="18" charset="0"/>
                <a:cs typeface="Times New Roman" panose="02020603050405020304" pitchFamily="18" charset="0"/>
              </a:rPr>
              <a:t> for past earthquakes.</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Complex and non-linear patterns</a:t>
            </a:r>
            <a:r>
              <a:rPr lang="en-US" sz="1400" dirty="0">
                <a:latin typeface="Times New Roman" panose="02020603050405020304" pitchFamily="18" charset="0"/>
                <a:cs typeface="Times New Roman" panose="02020603050405020304" pitchFamily="18" charset="0"/>
              </a:rPr>
              <a:t> in seismic     activity.</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Difficulty in identifying the </a:t>
            </a:r>
            <a:r>
              <a:rPr lang="en-US" sz="1400" b="1" dirty="0">
                <a:latin typeface="Times New Roman" panose="02020603050405020304" pitchFamily="18" charset="0"/>
                <a:cs typeface="Times New Roman" panose="02020603050405020304" pitchFamily="18" charset="0"/>
              </a:rPr>
              <a:t>exact time, location, and magnitude</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High risk of </a:t>
            </a:r>
            <a:r>
              <a:rPr lang="en-US" sz="1400" b="1" dirty="0">
                <a:latin typeface="Times New Roman" panose="02020603050405020304" pitchFamily="18" charset="0"/>
                <a:cs typeface="Times New Roman" panose="02020603050405020304" pitchFamily="18" charset="0"/>
              </a:rPr>
              <a:t>false positives or false negatives</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Seismic signals are often </a:t>
            </a:r>
            <a:r>
              <a:rPr lang="en-US" sz="1400" b="1" dirty="0">
                <a:latin typeface="Times New Roman" panose="02020603050405020304" pitchFamily="18" charset="0"/>
                <a:cs typeface="Times New Roman" panose="02020603050405020304" pitchFamily="18" charset="0"/>
              </a:rPr>
              <a:t>buried in noise</a:t>
            </a:r>
            <a:r>
              <a:rPr lang="en-US" sz="1400" dirty="0">
                <a:latin typeface="Times New Roman" panose="02020603050405020304" pitchFamily="18" charset="0"/>
                <a:cs typeface="Times New Roman" panose="02020603050405020304" pitchFamily="18" charset="0"/>
              </a:rPr>
              <a:t> and hard to interpret.</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pic>
        <p:nvPicPr>
          <p:cNvPr id="5" name="Picture Placeholder 4">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3"/>
          <a:srcRect t="12500" b="12500"/>
          <a:stretch/>
        </p:blipFill>
        <p:spPr>
          <a:xfrm>
            <a:off x="0" y="-10160"/>
            <a:ext cx="6096000" cy="6858000"/>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4865615" y="4697835"/>
            <a:ext cx="7038363" cy="1862355"/>
          </a:xfrm>
        </p:spPr>
        <p:txBody>
          <a:bodyPr>
            <a:normAutofit fontScale="92500" lnSpcReduction="10000"/>
          </a:bodyPr>
          <a:lstStyle/>
          <a:p>
            <a:r>
              <a:rPr lang="en-US" sz="2000" b="1" dirty="0">
                <a:latin typeface="Times New Roman" panose="02020603050405020304" pitchFamily="18" charset="0"/>
                <a:cs typeface="Times New Roman" panose="02020603050405020304" pitchFamily="18" charset="0"/>
              </a:rPr>
              <a:t>OBJECTIVE OF PROJECT: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goal is to </a:t>
            </a:r>
            <a:r>
              <a:rPr lang="en-US" sz="2000" b="1" dirty="0">
                <a:latin typeface="Times New Roman" panose="02020603050405020304" pitchFamily="18" charset="0"/>
                <a:cs typeface="Times New Roman" panose="02020603050405020304" pitchFamily="18" charset="0"/>
              </a:rPr>
              <a:t>develop a machine learning model</a:t>
            </a:r>
            <a:r>
              <a:rPr lang="en-US" sz="2000" dirty="0">
                <a:latin typeface="Times New Roman" panose="02020603050405020304" pitchFamily="18" charset="0"/>
                <a:cs typeface="Times New Roman" panose="02020603050405020304" pitchFamily="18" charset="0"/>
              </a:rPr>
              <a:t> that can analyze historical seismic data and identify patterns that may indicate an upcoming earthquake. The objective is not to predict the exact time but to </a:t>
            </a:r>
            <a:r>
              <a:rPr lang="en-US" sz="2000" b="1" dirty="0">
                <a:latin typeface="Times New Roman" panose="02020603050405020304" pitchFamily="18" charset="0"/>
                <a:cs typeface="Times New Roman" panose="02020603050405020304" pitchFamily="18" charset="0"/>
              </a:rPr>
              <a:t>increase the chances of early warnings</a:t>
            </a:r>
            <a:r>
              <a:rPr lang="en-US" sz="2000" dirty="0">
                <a:latin typeface="Times New Roman" panose="02020603050405020304" pitchFamily="18" charset="0"/>
                <a:cs typeface="Times New Roman" panose="02020603050405020304" pitchFamily="18" charset="0"/>
              </a:rPr>
              <a:t>, helping reduce the impact on human life and infrastructure.</a:t>
            </a:r>
            <a:br>
              <a:rPr lang="en-US" sz="20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7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604007" y="365126"/>
            <a:ext cx="8607105" cy="1237171"/>
          </a:xfrm>
        </p:spPr>
        <p:txBody>
          <a:bodyPr>
            <a:normAutofit/>
          </a:bodyPr>
          <a:lstStyle/>
          <a:p>
            <a:r>
              <a:rPr lang="en-IN" sz="2000" dirty="0">
                <a:latin typeface="Times New Roman" panose="02020603050405020304" pitchFamily="18" charset="0"/>
                <a:cs typeface="Times New Roman" panose="02020603050405020304" pitchFamily="18" charset="0"/>
              </a:rPr>
              <a:t>Dataset Source &gt; </a:t>
            </a:r>
            <a:r>
              <a:rPr lang="en-US" sz="2000" dirty="0">
                <a:latin typeface="Times New Roman" panose="02020603050405020304" pitchFamily="18" charset="0"/>
                <a:cs typeface="Times New Roman" panose="02020603050405020304" pitchFamily="18" charset="0"/>
              </a:rPr>
              <a:t> KAGGLE</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features in dataset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662730" y="1602297"/>
            <a:ext cx="9051721" cy="4564823"/>
          </a:xfrm>
        </p:spPr>
        <p:txBody>
          <a:bodyPr>
            <a:normAutofit lnSpcReduction="10000"/>
          </a:bodyPr>
          <a:lstStyle/>
          <a:p>
            <a:pPr>
              <a:buNone/>
            </a:pPr>
            <a:r>
              <a:rPr lang="en-US" dirty="0">
                <a:latin typeface="Times New Roman" panose="02020603050405020304" pitchFamily="18" charset="0"/>
                <a:cs typeface="Times New Roman" panose="02020603050405020304" pitchFamily="18" charset="0"/>
              </a:rPr>
              <a:t>These are the key features (columns) selected for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Magnitude</a:t>
            </a:r>
            <a:r>
              <a:rPr lang="en-US" dirty="0">
                <a:latin typeface="Times New Roman" panose="02020603050405020304" pitchFamily="18" charset="0"/>
                <a:cs typeface="Times New Roman" panose="02020603050405020304" pitchFamily="18" charset="0"/>
              </a:rPr>
              <a:t> – Measures the energy released during the earthquake.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Depth</a:t>
            </a:r>
            <a:r>
              <a:rPr lang="en-US" dirty="0">
                <a:latin typeface="Times New Roman" panose="02020603050405020304" pitchFamily="18" charset="0"/>
                <a:cs typeface="Times New Roman" panose="02020603050405020304" pitchFamily="18" charset="0"/>
              </a:rPr>
              <a:t> – How deep the earthquake originated beneath the surface.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CDI (Community Internet Intensity)</a:t>
            </a:r>
            <a:r>
              <a:rPr lang="en-US" dirty="0">
                <a:latin typeface="Times New Roman" panose="02020603050405020304" pitchFamily="18" charset="0"/>
                <a:cs typeface="Times New Roman" panose="02020603050405020304" pitchFamily="18" charset="0"/>
              </a:rPr>
              <a:t> – Reflects human-reported shaking experiences.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MMI (Modified Mercalli Intensity)</a:t>
            </a:r>
            <a:r>
              <a:rPr lang="en-US" dirty="0">
                <a:latin typeface="Times New Roman" panose="02020603050405020304" pitchFamily="18" charset="0"/>
                <a:cs typeface="Times New Roman" panose="02020603050405020304" pitchFamily="18" charset="0"/>
              </a:rPr>
              <a:t> – Instrumental estimate of ground shaking.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SIG (Significance)</a:t>
            </a:r>
            <a:r>
              <a:rPr lang="en-US" dirty="0">
                <a:latin typeface="Times New Roman" panose="02020603050405020304" pitchFamily="18" charset="0"/>
                <a:cs typeface="Times New Roman" panose="02020603050405020304" pitchFamily="18" charset="0"/>
              </a:rPr>
              <a:t> – A computed value reflecting the overall impact.</a:t>
            </a:r>
          </a:p>
          <a:p>
            <a:pPr marL="0" indent="0">
              <a:buNone/>
            </a:pPr>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Target Variable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Alert</a:t>
            </a:r>
            <a:r>
              <a:rPr lang="en-US" dirty="0">
                <a:latin typeface="Times New Roman" panose="02020603050405020304" pitchFamily="18" charset="0"/>
                <a:cs typeface="Times New Roman" panose="02020603050405020304" pitchFamily="18" charset="0"/>
              </a:rPr>
              <a:t> – A warning level based on severity and impact.</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Categories like: </a:t>
            </a:r>
            <a:r>
              <a:rPr lang="en-US" sz="2000" i="1" dirty="0">
                <a:latin typeface="Times New Roman" panose="02020603050405020304" pitchFamily="18" charset="0"/>
                <a:cs typeface="Times New Roman" panose="02020603050405020304" pitchFamily="18" charset="0"/>
              </a:rPr>
              <a:t>green, yellow, orange, red</a:t>
            </a:r>
            <a:r>
              <a:rPr lang="en-US" sz="2000" dirty="0">
                <a:latin typeface="Times New Roman" panose="02020603050405020304" pitchFamily="18" charset="0"/>
                <a:cs typeface="Times New Roman" panose="02020603050405020304" pitchFamily="18" charset="0"/>
              </a:rPr>
              <a:t> (severity levels)</a:t>
            </a:r>
          </a:p>
          <a:p>
            <a:pPr marL="0" indent="0">
              <a:spcBef>
                <a:spcPts val="0"/>
              </a:spcBef>
              <a:spcAft>
                <a:spcPts val="1200"/>
              </a:spcAft>
              <a:buNone/>
            </a:pPr>
            <a:endParaRPr lang="en-US" sz="20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411162" y="557868"/>
            <a:ext cx="11341099" cy="394281"/>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Dataset </a:t>
            </a:r>
          </a:p>
        </p:txBody>
      </p:sp>
      <p:pic>
        <p:nvPicPr>
          <p:cNvPr id="8" name="Content Placeholder 7">
            <a:extLst>
              <a:ext uri="{FF2B5EF4-FFF2-40B4-BE49-F238E27FC236}">
                <a16:creationId xmlns:a16="http://schemas.microsoft.com/office/drawing/2014/main" id="{DF011C3F-9B17-1A54-9F62-A8DF9DFB4D36}"/>
              </a:ext>
            </a:extLst>
          </p:cNvPr>
          <p:cNvPicPr>
            <a:picLocks noGrp="1" noChangeAspect="1"/>
          </p:cNvPicPr>
          <p:nvPr>
            <p:ph sz="quarter" idx="10"/>
          </p:nvPr>
        </p:nvPicPr>
        <p:blipFill>
          <a:blip r:embed="rId3"/>
          <a:stretch>
            <a:fillRect/>
          </a:stretch>
        </p:blipFill>
        <p:spPr>
          <a:xfrm>
            <a:off x="411163" y="1057013"/>
            <a:ext cx="11341100" cy="5243119"/>
          </a:xfrm>
        </p:spPr>
      </p:pic>
    </p:spTree>
    <p:extLst>
      <p:ext uri="{BB962C8B-B14F-4D97-AF65-F5344CB8AC3E}">
        <p14:creationId xmlns:p14="http://schemas.microsoft.com/office/powerpoint/2010/main" val="176041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0" y="47517"/>
            <a:ext cx="12130481" cy="723445"/>
          </a:xfrm>
        </p:spPr>
        <p:txBody>
          <a:bodyPr/>
          <a:lstStyle/>
          <a:p>
            <a:pPr algn="ctr"/>
            <a:r>
              <a:rPr lang="en-IN" dirty="0">
                <a:latin typeface="Times New Roman" panose="02020603050405020304" pitchFamily="18" charset="0"/>
                <a:cs typeface="Times New Roman" panose="02020603050405020304" pitchFamily="18" charset="0"/>
              </a:rPr>
              <a:t>Preprocessing Steps :</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310394" y="863241"/>
            <a:ext cx="5785606" cy="3096363"/>
          </a:xfrm>
        </p:spPr>
        <p:txBody>
          <a:bodyPr>
            <a:noAutofit/>
          </a:bodyPr>
          <a:lstStyle/>
          <a:p>
            <a:pPr>
              <a:buNone/>
            </a:pPr>
            <a:r>
              <a:rPr lang="en-US" sz="1600" b="1" dirty="0">
                <a:latin typeface="Times New Roman" panose="02020603050405020304" pitchFamily="18" charset="0"/>
                <a:cs typeface="Times New Roman" panose="02020603050405020304" pitchFamily="18" charset="0"/>
              </a:rPr>
              <a:t>1. Handling Missing Values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Methods Used</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Imputation</a:t>
            </a:r>
            <a:r>
              <a:rPr lang="en-US" sz="1600" dirty="0">
                <a:latin typeface="Times New Roman" panose="02020603050405020304" pitchFamily="18" charset="0"/>
                <a:cs typeface="Times New Roman" panose="02020603050405020304" pitchFamily="18" charset="0"/>
              </a:rPr>
              <a:t>: Filling missing data with mean/median/mode values.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Deletion</a:t>
            </a:r>
            <a:r>
              <a:rPr lang="en-US" sz="1600" dirty="0">
                <a:latin typeface="Times New Roman" panose="02020603050405020304" pitchFamily="18" charset="0"/>
                <a:cs typeface="Times New Roman" panose="02020603050405020304" pitchFamily="18" charset="0"/>
              </a:rPr>
              <a:t>: Removing rows or columns with missing data.</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Advanced Techniques</a:t>
            </a:r>
            <a:r>
              <a:rPr lang="en-US" sz="1600" dirty="0">
                <a:latin typeface="Times New Roman" panose="02020603050405020304" pitchFamily="18" charset="0"/>
                <a:cs typeface="Times New Roman" panose="02020603050405020304" pitchFamily="18" charset="0"/>
              </a:rPr>
              <a:t>: Using models like KNN or regression to predict missing values.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Why Important?</a:t>
            </a:r>
            <a:r>
              <a:rPr lang="en-US" sz="1600" dirty="0">
                <a:latin typeface="Times New Roman" panose="02020603050405020304" pitchFamily="18" charset="0"/>
                <a:cs typeface="Times New Roman" panose="02020603050405020304" pitchFamily="18" charset="0"/>
              </a:rPr>
              <a:t>: Missing values can distort analysis and predictions.</a:t>
            </a:r>
          </a:p>
        </p:txBody>
      </p:sp>
      <p:sp>
        <p:nvSpPr>
          <p:cNvPr id="4" name="Content Placeholder 3">
            <a:extLst>
              <a:ext uri="{FF2B5EF4-FFF2-40B4-BE49-F238E27FC236}">
                <a16:creationId xmlns:a16="http://schemas.microsoft.com/office/drawing/2014/main" id="{2CFADA2D-CE7A-511E-45B9-EAF4FA520E34}"/>
              </a:ext>
            </a:extLst>
          </p:cNvPr>
          <p:cNvSpPr>
            <a:spLocks noGrp="1"/>
          </p:cNvSpPr>
          <p:nvPr>
            <p:ph sz="quarter" idx="11"/>
          </p:nvPr>
        </p:nvSpPr>
        <p:spPr>
          <a:xfrm>
            <a:off x="6023295" y="1031021"/>
            <a:ext cx="6168705" cy="3389153"/>
          </a:xfrm>
        </p:spPr>
        <p:txBody>
          <a:bodyPr>
            <a:normAutofit/>
          </a:bodyPr>
          <a:lstStyle/>
          <a:p>
            <a:pPr>
              <a:buNone/>
            </a:pPr>
            <a:r>
              <a:rPr lang="en-US" sz="1600" b="1" dirty="0">
                <a:latin typeface="Times New Roman" panose="02020603050405020304" pitchFamily="18" charset="0"/>
                <a:cs typeface="Times New Roman" panose="02020603050405020304" pitchFamily="18" charset="0"/>
              </a:rPr>
              <a:t>2. Feature Selection/Scaling</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Feature Selection</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Correlation Matrix</a:t>
            </a:r>
            <a:r>
              <a:rPr lang="en-US" sz="1600" dirty="0">
                <a:latin typeface="Times New Roman" panose="02020603050405020304" pitchFamily="18" charset="0"/>
                <a:cs typeface="Times New Roman" panose="02020603050405020304" pitchFamily="18" charset="0"/>
              </a:rPr>
              <a:t>: Dropping highly correlated features.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Statistical Tests</a:t>
            </a:r>
            <a:r>
              <a:rPr lang="en-US" sz="1600" dirty="0">
                <a:latin typeface="Times New Roman" panose="02020603050405020304" pitchFamily="18" charset="0"/>
                <a:cs typeface="Times New Roman" panose="02020603050405020304" pitchFamily="18" charset="0"/>
              </a:rPr>
              <a:t>: Using techniques like Chi-square to identify important features.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Feature Scaling</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Standardization</a:t>
            </a:r>
            <a:r>
              <a:rPr lang="en-US" sz="1600" dirty="0">
                <a:latin typeface="Times New Roman" panose="02020603050405020304" pitchFamily="18" charset="0"/>
                <a:cs typeface="Times New Roman" panose="02020603050405020304" pitchFamily="18" charset="0"/>
              </a:rPr>
              <a:t>: Converting features to zero mean, unit variance (e.g., Z-score).</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Normalization</a:t>
            </a:r>
            <a:r>
              <a:rPr lang="en-US" sz="1600" dirty="0">
                <a:latin typeface="Times New Roman" panose="02020603050405020304" pitchFamily="18" charset="0"/>
                <a:cs typeface="Times New Roman" panose="02020603050405020304" pitchFamily="18" charset="0"/>
              </a:rPr>
              <a:t>: Rescaling features between a specific range (e.g., 0-1).</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sp>
        <p:nvSpPr>
          <p:cNvPr id="6" name="Content Placeholder 3">
            <a:extLst>
              <a:ext uri="{FF2B5EF4-FFF2-40B4-BE49-F238E27FC236}">
                <a16:creationId xmlns:a16="http://schemas.microsoft.com/office/drawing/2014/main" id="{6AD3B88A-48E5-90D3-1A12-320053EDE7DB}"/>
              </a:ext>
            </a:extLst>
          </p:cNvPr>
          <p:cNvSpPr txBox="1">
            <a:spLocks/>
          </p:cNvSpPr>
          <p:nvPr/>
        </p:nvSpPr>
        <p:spPr>
          <a:xfrm>
            <a:off x="1781647" y="4219663"/>
            <a:ext cx="8483296" cy="224090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IN" b="1" dirty="0">
                <a:latin typeface="Times New Roman" panose="02020603050405020304" pitchFamily="18" charset="0"/>
                <a:cs typeface="Times New Roman" panose="02020603050405020304" pitchFamily="18" charset="0"/>
              </a:rPr>
              <a:t>3. Data Cleaning</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Outlier Detection &amp; Removal</a:t>
            </a:r>
            <a:r>
              <a:rPr lang="en-IN" dirty="0">
                <a:latin typeface="Times New Roman" panose="02020603050405020304" pitchFamily="18" charset="0"/>
                <a:cs typeface="Times New Roman" panose="02020603050405020304" pitchFamily="18" charset="0"/>
              </a:rPr>
              <a:t>: Using statistical methods (e.g., IQR or Z-scores) to identify and remove outliers.</a:t>
            </a: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Duplicate Removal</a:t>
            </a:r>
            <a:r>
              <a:rPr lang="en-IN" dirty="0">
                <a:latin typeface="Times New Roman" panose="02020603050405020304" pitchFamily="18" charset="0"/>
                <a:cs typeface="Times New Roman" panose="02020603050405020304" pitchFamily="18" charset="0"/>
              </a:rPr>
              <a:t>: Identifying and removing duplicate rows to ensure data integrity.</a:t>
            </a: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Text Preprocessing (if applicable)</a:t>
            </a:r>
            <a:r>
              <a:rPr lang="en-IN" dirty="0">
                <a:latin typeface="Times New Roman" panose="02020603050405020304" pitchFamily="18" charset="0"/>
                <a:cs typeface="Times New Roman" panose="02020603050405020304" pitchFamily="18" charset="0"/>
              </a:rPr>
              <a:t>: For NLP tasks, removing stop words, stemming, and lemmatization.</a:t>
            </a:r>
          </a:p>
          <a:p>
            <a:pPr>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Data Type Conversion</a:t>
            </a:r>
            <a:r>
              <a:rPr lang="en-IN" dirty="0">
                <a:latin typeface="Times New Roman" panose="02020603050405020304" pitchFamily="18" charset="0"/>
                <a:cs typeface="Times New Roman" panose="02020603050405020304" pitchFamily="18" charset="0"/>
              </a:rPr>
              <a:t>: Ensuring all columns have the correct data types for analysis.</a:t>
            </a:r>
          </a:p>
        </p:txBody>
      </p:sp>
    </p:spTree>
    <p:extLst>
      <p:ext uri="{BB962C8B-B14F-4D97-AF65-F5344CB8AC3E}">
        <p14:creationId xmlns:p14="http://schemas.microsoft.com/office/powerpoint/2010/main" val="43040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553671" y="315532"/>
            <a:ext cx="10439401" cy="415051"/>
          </a:xfrm>
        </p:spPr>
        <p:txBody>
          <a:bodyPr>
            <a:normAutofit fontScale="90000"/>
          </a:bodyPr>
          <a:lstStyle/>
          <a:p>
            <a:r>
              <a:rPr lang="en-IN" sz="2400" dirty="0">
                <a:latin typeface="Times New Roman" panose="02020603050405020304" pitchFamily="18" charset="0"/>
                <a:cs typeface="Times New Roman" panose="02020603050405020304" pitchFamily="18" charset="0"/>
              </a:rPr>
              <a:t>Machine Learning Algorithm Used</a:t>
            </a:r>
            <a:r>
              <a:rPr lang="en-US" sz="2400"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6400800" y="1229555"/>
            <a:ext cx="5301842" cy="5397748"/>
          </a:xfrm>
        </p:spPr>
        <p:txBody>
          <a:bodyPr>
            <a:normAutofit/>
          </a:bodyPr>
          <a:lstStyle/>
          <a:p>
            <a:pPr>
              <a:buNone/>
            </a:pPr>
            <a:r>
              <a:rPr lang="en-US" sz="1800" dirty="0">
                <a:latin typeface="Times New Roman" panose="02020603050405020304" pitchFamily="18" charset="0"/>
                <a:cs typeface="Times New Roman" panose="02020603050405020304" pitchFamily="18" charset="0"/>
              </a:rPr>
              <a:t>Why This Algorithm ?</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Nature of Data</a:t>
            </a:r>
            <a:r>
              <a:rPr lang="en-US" sz="1800" b="0" dirty="0">
                <a:latin typeface="Times New Roman" panose="02020603050405020304" pitchFamily="18" charset="0"/>
                <a:cs typeface="Times New Roman" panose="02020603050405020304" pitchFamily="18" charset="0"/>
              </a:rPr>
              <a:t>: Earthquake prediction typically involves many variables (like geological data, seismic activity, etc.). Random Forest handles multiple features well and can capture complex relationships between them.</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Classification Task: </a:t>
            </a:r>
            <a:r>
              <a:rPr lang="en-US" sz="1800" b="0" dirty="0">
                <a:latin typeface="Times New Roman" panose="02020603050405020304" pitchFamily="18" charset="0"/>
                <a:cs typeface="Times New Roman" panose="02020603050405020304" pitchFamily="18" charset="0"/>
              </a:rPr>
              <a:t>Earthquakes are often predicted as "Yes" or "No" based on various indicators — so a classification model like Random Forest fits perfectly.</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Prediction Efficiency</a:t>
            </a:r>
            <a:r>
              <a:rPr lang="en-US" sz="1800" b="0" dirty="0">
                <a:latin typeface="Times New Roman" panose="02020603050405020304" pitchFamily="18" charset="0"/>
                <a:cs typeface="Times New Roman" panose="02020603050405020304" pitchFamily="18" charset="0"/>
              </a:rPr>
              <a:t>: It can predict earthquake likelihood based on historical seismic data and geographical features.</a:t>
            </a: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671119" y="914400"/>
            <a:ext cx="5536733" cy="5331854"/>
          </a:xfrm>
        </p:spPr>
        <p:txBody>
          <a:bodyPr>
            <a:noAutofit/>
          </a:bodyPr>
          <a:lstStyle/>
          <a:p>
            <a:pPr>
              <a:buNone/>
            </a:pPr>
            <a:r>
              <a:rPr lang="en-US" sz="1800" b="1" dirty="0">
                <a:latin typeface="Times New Roman" panose="02020603050405020304" pitchFamily="18" charset="0"/>
                <a:cs typeface="Times New Roman" panose="02020603050405020304" pitchFamily="18" charset="0"/>
              </a:rPr>
              <a:t>Algorithm Chosen: Random Forest</a:t>
            </a: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Why Random Forest?</a:t>
            </a:r>
            <a:endParaRPr lang="en-US" sz="1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Accuracy</a:t>
            </a:r>
            <a:r>
              <a:rPr lang="en-US" dirty="0">
                <a:latin typeface="Times New Roman" panose="02020603050405020304" pitchFamily="18" charset="0"/>
                <a:cs typeface="Times New Roman" panose="02020603050405020304" pitchFamily="18" charset="0"/>
              </a:rPr>
              <a:t>: Random Forest is great for handling complex datasets with multiple features and gives good results without much tuning.</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Interpretability</a:t>
            </a:r>
            <a:r>
              <a:rPr lang="en-US" dirty="0">
                <a:latin typeface="Times New Roman" panose="02020603050405020304" pitchFamily="18" charset="0"/>
                <a:cs typeface="Times New Roman" panose="02020603050405020304" pitchFamily="18" charset="0"/>
              </a:rPr>
              <a:t>: Though it’s an ensemble method, it’s still relatively interpretable compared to some black-box models like deep learning.</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Handles Missing Data</a:t>
            </a:r>
            <a:r>
              <a:rPr lang="en-US" dirty="0">
                <a:latin typeface="Times New Roman" panose="02020603050405020304" pitchFamily="18" charset="0"/>
                <a:cs typeface="Times New Roman" panose="02020603050405020304" pitchFamily="18" charset="0"/>
              </a:rPr>
              <a:t>: Random Forest is great at dealing with missing data and doesn’t require scaling of features.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Robust to Overfitting</a:t>
            </a:r>
            <a:r>
              <a:rPr lang="en-US" dirty="0">
                <a:latin typeface="Times New Roman" panose="02020603050405020304" pitchFamily="18" charset="0"/>
                <a:cs typeface="Times New Roman" panose="02020603050405020304" pitchFamily="18" charset="0"/>
              </a:rPr>
              <a:t>: Even with noisy or unbalanced data, it’s less prone to overfitting compared to many other models.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Fast Training</a:t>
            </a:r>
            <a:r>
              <a:rPr lang="en-US" dirty="0">
                <a:latin typeface="Times New Roman" panose="02020603050405020304" pitchFamily="18" charset="0"/>
                <a:cs typeface="Times New Roman" panose="02020603050405020304" pitchFamily="18" charset="0"/>
              </a:rPr>
              <a:t>: With enough trees, it can still train quickly, especially for earthquake prediction where data isn’t too large.</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56969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916385" y="446314"/>
            <a:ext cx="9452408" cy="1004982"/>
          </a:xfrm>
        </p:spPr>
        <p:txBody>
          <a:bodyPr/>
          <a:lstStyle/>
          <a:p>
            <a:r>
              <a:rPr lang="en-IN" b="1" dirty="0"/>
              <a:t>Flow of the Algorithm</a:t>
            </a:r>
            <a:r>
              <a:rPr lang="en-IN" dirty="0"/>
              <a:t> </a:t>
            </a:r>
            <a:r>
              <a:rPr lang="en-US" dirty="0"/>
              <a:t>:</a:t>
            </a: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sp>
        <p:nvSpPr>
          <p:cNvPr id="13" name="Rectangle 7">
            <a:extLst>
              <a:ext uri="{FF2B5EF4-FFF2-40B4-BE49-F238E27FC236}">
                <a16:creationId xmlns:a16="http://schemas.microsoft.com/office/drawing/2014/main" id="{2825EE43-CF7C-043B-52F0-7B3AA462972E}"/>
              </a:ext>
            </a:extLst>
          </p:cNvPr>
          <p:cNvSpPr>
            <a:spLocks noGrp="1" noChangeArrowheads="1"/>
          </p:cNvSpPr>
          <p:nvPr>
            <p:ph sz="quarter" idx="10"/>
          </p:nvPr>
        </p:nvSpPr>
        <p:spPr bwMode="auto">
          <a:xfrm>
            <a:off x="914400" y="1273253"/>
            <a:ext cx="10519794"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1</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Collection — Gathering historical earthquake data (seismic activity, fault lines,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2</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Preprocessing — Cleaning, handling missing values, feature selection.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3</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 Training — Using the training data to build the Random Forest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4</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Prediction — Predicting the likelihood of earthquakes based on new data.</a:t>
            </a:r>
          </a:p>
          <a:p>
            <a:pPr marL="0" marR="0" lvl="0" indent="0" algn="l" defTabSz="914400" rtl="0" eaLnBrk="0" fontAlgn="base" latinLnBrk="0" hangingPunct="0">
              <a:lnSpc>
                <a:spcPct val="100000"/>
              </a:lnSpc>
              <a:spcBef>
                <a:spcPct val="0"/>
              </a:spcBef>
              <a:spcAft>
                <a:spcPct val="0"/>
              </a:spcAft>
              <a:buClrTx/>
              <a:buSzTx/>
              <a:buNone/>
              <a:tabLst/>
            </a:pPr>
            <a:endParaRPr lang="en-US" altLang="en-US"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FontTx/>
              <a:buChar char="•"/>
            </a:pPr>
            <a:r>
              <a:rPr lang="en-US" dirty="0">
                <a:latin typeface="Times New Roman" panose="02020603050405020304" pitchFamily="18" charset="0"/>
                <a:cs typeface="Times New Roman" panose="02020603050405020304" pitchFamily="18" charset="0"/>
              </a:rPr>
              <a:t>You can include a simple </a:t>
            </a:r>
            <a:r>
              <a:rPr lang="en-US" b="1" dirty="0">
                <a:latin typeface="Times New Roman" panose="02020603050405020304" pitchFamily="18" charset="0"/>
                <a:cs typeface="Times New Roman" panose="02020603050405020304" pitchFamily="18" charset="0"/>
              </a:rPr>
              <a:t>decision tree diagram</a:t>
            </a:r>
            <a:r>
              <a:rPr lang="en-US" dirty="0">
                <a:latin typeface="Times New Roman" panose="02020603050405020304" pitchFamily="18" charset="0"/>
                <a:cs typeface="Times New Roman" panose="02020603050405020304" pitchFamily="18" charset="0"/>
              </a:rPr>
              <a:t> here to show how Random Forest works (since it’s an ensemble of decision trees).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FontTx/>
              <a:buChar char="•"/>
            </a:pPr>
            <a:r>
              <a:rPr lang="en-US" dirty="0">
                <a:latin typeface="Times New Roman" panose="02020603050405020304" pitchFamily="18" charset="0"/>
                <a:cs typeface="Times New Roman" panose="02020603050405020304" pitchFamily="18" charset="0"/>
              </a:rPr>
              <a:t>If you want an easier model for this, you can go with </a:t>
            </a:r>
            <a:r>
              <a:rPr lang="en-US" b="1" dirty="0">
                <a:latin typeface="Times New Roman" panose="02020603050405020304" pitchFamily="18" charset="0"/>
                <a:cs typeface="Times New Roman" panose="02020603050405020304" pitchFamily="18" charset="0"/>
              </a:rPr>
              <a:t>Logistic Regression</a:t>
            </a:r>
            <a:r>
              <a:rPr lang="en-US" dirty="0">
                <a:latin typeface="Times New Roman" panose="02020603050405020304" pitchFamily="18" charset="0"/>
                <a:cs typeface="Times New Roman" panose="02020603050405020304" pitchFamily="18" charset="0"/>
              </a:rPr>
              <a:t>. It’s simpler but might not be as accurate for this problem, especially if the relationships in the data are complex.</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744706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115</TotalTime>
  <Words>1129</Words>
  <Application>Microsoft Office PowerPoint</Application>
  <PresentationFormat>Widescreen</PresentationFormat>
  <Paragraphs>97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Tenorite</vt:lpstr>
      <vt:lpstr>Times New Roman</vt:lpstr>
      <vt:lpstr>Custom</vt:lpstr>
      <vt:lpstr>Earthquake prediction  team :  kenil pansara Vaibhavi jantralwala krishna patel  trainer : rohit bhaduriya  date : 11 April , 2025  </vt:lpstr>
      <vt:lpstr>Insights About our project :</vt:lpstr>
      <vt:lpstr>The Problem :  Earthquakes are sudden and devastating natural disasters that occur without warning, causing loss of life, property damage, and economic disruptions. Despite advancements in technology, accurate real-time prediction of earthquakes remains a major challenge.   </vt:lpstr>
      <vt:lpstr>Challenges in Earthquake Prediction :  -  Lack of labeled data for past earthquakes.  -  Complex and non-linear patterns in seismic     activity.  - Difficulty in identifying the exact time, location, and magnitude.  - High risk of false positives or false negatives.  - Seismic signals are often buried in noise and hard to interpret. </vt:lpstr>
      <vt:lpstr>Dataset Source &gt;  KAGGLE  features in dataset :</vt:lpstr>
      <vt:lpstr>Dataset </vt:lpstr>
      <vt:lpstr>Preprocessing Steps :</vt:lpstr>
      <vt:lpstr>Machine Learning Algorithm Used :</vt:lpstr>
      <vt:lpstr>Flow of the Algorithm :</vt:lpstr>
      <vt:lpstr>Accuracy of the model</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Vaibhavi jantralwala</dc:creator>
  <cp:lastModifiedBy>kenil pansara</cp:lastModifiedBy>
  <cp:revision>2</cp:revision>
  <dcterms:created xsi:type="dcterms:W3CDTF">2025-04-10T10:47:44Z</dcterms:created>
  <dcterms:modified xsi:type="dcterms:W3CDTF">2025-04-10T13:02:54Z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